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4" r:id="rId2"/>
    <p:sldId id="260" r:id="rId3"/>
    <p:sldId id="266" r:id="rId4"/>
    <p:sldId id="256" r:id="rId5"/>
    <p:sldId id="268" r:id="rId6"/>
    <p:sldId id="269" r:id="rId7"/>
    <p:sldId id="270" r:id="rId8"/>
    <p:sldId id="267" r:id="rId9"/>
    <p:sldId id="271" r:id="rId10"/>
    <p:sldId id="272" r:id="rId11"/>
    <p:sldId id="273" r:id="rId12"/>
  </p:sldIdLst>
  <p:sldSz cx="7169150" cy="5376863" type="B5ISO"/>
  <p:notesSz cx="4657725" cy="6888163"/>
  <p:defaultTextStyle>
    <a:defPPr>
      <a:defRPr lang="ru-RU"/>
    </a:defPPr>
    <a:lvl1pPr marL="0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8445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6890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75334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33779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92224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50669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09114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67558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516DD25-FEFC-4B93-829D-C8BBC3FF9FB2}">
          <p14:sldIdLst>
            <p14:sldId id="274"/>
            <p14:sldId id="260"/>
            <p14:sldId id="266"/>
            <p14:sldId id="256"/>
            <p14:sldId id="268"/>
            <p14:sldId id="269"/>
            <p14:sldId id="270"/>
            <p14:sldId id="267"/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94">
          <p15:clr>
            <a:srgbClr val="A4A3A4"/>
          </p15:clr>
        </p15:guide>
        <p15:guide id="2" pos="22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FF00"/>
    <a:srgbClr val="008000"/>
    <a:srgbClr val="FFFFFF"/>
    <a:srgbClr val="FFFF66"/>
    <a:srgbClr val="00CC00"/>
    <a:srgbClr val="3333CC"/>
    <a:srgbClr val="66FFFF"/>
    <a:srgbClr val="FFFF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6" autoAdjust="0"/>
    <p:restoredTop sz="94660"/>
  </p:normalViewPr>
  <p:slideViewPr>
    <p:cSldViewPr>
      <p:cViewPr varScale="1">
        <p:scale>
          <a:sx n="91" d="100"/>
          <a:sy n="91" d="100"/>
        </p:scale>
        <p:origin x="696" y="72"/>
      </p:cViewPr>
      <p:guideLst>
        <p:guide orient="horz" pos="1694"/>
        <p:guide pos="22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D5DEF1-974F-4364-B697-9A3DBF52558B}" type="doc">
      <dgm:prSet loTypeId="urn:microsoft.com/office/officeart/2005/8/layout/chevron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2EEBE20-39CE-4981-84E2-7DC732E569B8}" type="pres">
      <dgm:prSet presAssocID="{C4D5DEF1-974F-4364-B697-9A3DBF52558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EA39F48-4431-433D-A45B-6B9C2982CB19}" type="presOf" srcId="{C4D5DEF1-974F-4364-B697-9A3DBF52558B}" destId="{12EEBE20-39CE-4981-84E2-7DC732E569B8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018348" cy="344408"/>
          </a:xfrm>
          <a:prstGeom prst="rect">
            <a:avLst/>
          </a:prstGeom>
        </p:spPr>
        <p:txBody>
          <a:bodyPr vert="horz" lIns="65974" tIns="32987" rIns="65974" bIns="32987" rtlCol="0"/>
          <a:lstStyle>
            <a:lvl1pPr algn="l">
              <a:defRPr sz="9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2638299" y="0"/>
            <a:ext cx="2018348" cy="344408"/>
          </a:xfrm>
          <a:prstGeom prst="rect">
            <a:avLst/>
          </a:prstGeom>
        </p:spPr>
        <p:txBody>
          <a:bodyPr vert="horz" lIns="65974" tIns="32987" rIns="65974" bIns="32987" rtlCol="0"/>
          <a:lstStyle>
            <a:lvl1pPr algn="r">
              <a:defRPr sz="900"/>
            </a:lvl1pPr>
          </a:lstStyle>
          <a:p>
            <a:fld id="{E0BE6999-7461-4046-959A-976ADECBCEBA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06425" y="515938"/>
            <a:ext cx="3444875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5974" tIns="32987" rIns="65974" bIns="3298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465773" y="3271878"/>
            <a:ext cx="3726180" cy="3099673"/>
          </a:xfrm>
          <a:prstGeom prst="rect">
            <a:avLst/>
          </a:prstGeom>
        </p:spPr>
        <p:txBody>
          <a:bodyPr vert="horz" lIns="65974" tIns="32987" rIns="65974" bIns="3298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42559"/>
            <a:ext cx="2018348" cy="344408"/>
          </a:xfrm>
          <a:prstGeom prst="rect">
            <a:avLst/>
          </a:prstGeom>
        </p:spPr>
        <p:txBody>
          <a:bodyPr vert="horz" lIns="65974" tIns="32987" rIns="65974" bIns="32987" rtlCol="0" anchor="b"/>
          <a:lstStyle>
            <a:lvl1pPr algn="l"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2638299" y="6542559"/>
            <a:ext cx="2018348" cy="344408"/>
          </a:xfrm>
          <a:prstGeom prst="rect">
            <a:avLst/>
          </a:prstGeom>
        </p:spPr>
        <p:txBody>
          <a:bodyPr vert="horz" lIns="65974" tIns="32987" rIns="65974" bIns="32987" rtlCol="0" anchor="b"/>
          <a:lstStyle>
            <a:lvl1pPr algn="r">
              <a:defRPr sz="900"/>
            </a:lvl1pPr>
          </a:lstStyle>
          <a:p>
            <a:fld id="{762F9D24-4D65-4A5A-A54F-45F416453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898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68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8445" algn="l" defTabSz="7168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6890" algn="l" defTabSz="7168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75334" algn="l" defTabSz="7168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33779" algn="l" defTabSz="7168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92224" algn="l" defTabSz="7168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50669" algn="l" defTabSz="7168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509114" algn="l" defTabSz="7168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67558" algn="l" defTabSz="7168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F9D24-4D65-4A5A-A54F-45F416453F6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54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F9D24-4D65-4A5A-A54F-45F416453F6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303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F9D24-4D65-4A5A-A54F-45F416453F6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978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7686" y="1670313"/>
            <a:ext cx="6093778" cy="115254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373" y="3046889"/>
            <a:ext cx="5018405" cy="13740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8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6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5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33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9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50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09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67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FBD7-29A0-4828-BE98-9290E6A5F8F2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618E-F5AC-4AD9-BB3C-AB78D2A35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FBD7-29A0-4828-BE98-9290E6A5F8F2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618E-F5AC-4AD9-BB3C-AB78D2A35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97634" y="215324"/>
            <a:ext cx="1613059" cy="458775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8458" y="215324"/>
            <a:ext cx="4719690" cy="4587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FBD7-29A0-4828-BE98-9290E6A5F8F2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618E-F5AC-4AD9-BB3C-AB78D2A35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FBD7-29A0-4828-BE98-9290E6A5F8F2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618E-F5AC-4AD9-BB3C-AB78D2A35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313" y="3455133"/>
            <a:ext cx="6093778" cy="1067905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6313" y="2278945"/>
            <a:ext cx="6093778" cy="1176188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84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68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7533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3377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922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5066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0911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6755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FBD7-29A0-4828-BE98-9290E6A5F8F2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618E-F5AC-4AD9-BB3C-AB78D2A35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8457" y="1254602"/>
            <a:ext cx="3166375" cy="354848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44318" y="1254602"/>
            <a:ext cx="3166375" cy="354848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FBD7-29A0-4828-BE98-9290E6A5F8F2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618E-F5AC-4AD9-BB3C-AB78D2A35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8457" y="1203571"/>
            <a:ext cx="3167620" cy="501591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8445" indent="0">
              <a:buNone/>
              <a:defRPr sz="1600" b="1"/>
            </a:lvl2pPr>
            <a:lvl3pPr marL="716890" indent="0">
              <a:buNone/>
              <a:defRPr sz="1400" b="1"/>
            </a:lvl3pPr>
            <a:lvl4pPr marL="1075334" indent="0">
              <a:buNone/>
              <a:defRPr sz="1300" b="1"/>
            </a:lvl4pPr>
            <a:lvl5pPr marL="1433779" indent="0">
              <a:buNone/>
              <a:defRPr sz="1300" b="1"/>
            </a:lvl5pPr>
            <a:lvl6pPr marL="1792224" indent="0">
              <a:buNone/>
              <a:defRPr sz="1300" b="1"/>
            </a:lvl6pPr>
            <a:lvl7pPr marL="2150669" indent="0">
              <a:buNone/>
              <a:defRPr sz="1300" b="1"/>
            </a:lvl7pPr>
            <a:lvl8pPr marL="2509114" indent="0">
              <a:buNone/>
              <a:defRPr sz="1300" b="1"/>
            </a:lvl8pPr>
            <a:lvl9pPr marL="2867558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8457" y="1705162"/>
            <a:ext cx="3167620" cy="309792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641829" y="1203571"/>
            <a:ext cx="3168864" cy="501591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8445" indent="0">
              <a:buNone/>
              <a:defRPr sz="1600" b="1"/>
            </a:lvl2pPr>
            <a:lvl3pPr marL="716890" indent="0">
              <a:buNone/>
              <a:defRPr sz="1400" b="1"/>
            </a:lvl3pPr>
            <a:lvl4pPr marL="1075334" indent="0">
              <a:buNone/>
              <a:defRPr sz="1300" b="1"/>
            </a:lvl4pPr>
            <a:lvl5pPr marL="1433779" indent="0">
              <a:buNone/>
              <a:defRPr sz="1300" b="1"/>
            </a:lvl5pPr>
            <a:lvl6pPr marL="1792224" indent="0">
              <a:buNone/>
              <a:defRPr sz="1300" b="1"/>
            </a:lvl6pPr>
            <a:lvl7pPr marL="2150669" indent="0">
              <a:buNone/>
              <a:defRPr sz="1300" b="1"/>
            </a:lvl7pPr>
            <a:lvl8pPr marL="2509114" indent="0">
              <a:buNone/>
              <a:defRPr sz="1300" b="1"/>
            </a:lvl8pPr>
            <a:lvl9pPr marL="2867558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641829" y="1705162"/>
            <a:ext cx="3168864" cy="309792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FBD7-29A0-4828-BE98-9290E6A5F8F2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618E-F5AC-4AD9-BB3C-AB78D2A35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FBD7-29A0-4828-BE98-9290E6A5F8F2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618E-F5AC-4AD9-BB3C-AB78D2A35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FBD7-29A0-4828-BE98-9290E6A5F8F2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618E-F5AC-4AD9-BB3C-AB78D2A35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458" y="214079"/>
            <a:ext cx="2358601" cy="91108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02939" y="214079"/>
            <a:ext cx="4007754" cy="458900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8458" y="1125159"/>
            <a:ext cx="2358601" cy="3677924"/>
          </a:xfrm>
        </p:spPr>
        <p:txBody>
          <a:bodyPr/>
          <a:lstStyle>
            <a:lvl1pPr marL="0" indent="0">
              <a:buNone/>
              <a:defRPr sz="1100"/>
            </a:lvl1pPr>
            <a:lvl2pPr marL="358445" indent="0">
              <a:buNone/>
              <a:defRPr sz="900"/>
            </a:lvl2pPr>
            <a:lvl3pPr marL="716890" indent="0">
              <a:buNone/>
              <a:defRPr sz="800"/>
            </a:lvl3pPr>
            <a:lvl4pPr marL="1075334" indent="0">
              <a:buNone/>
              <a:defRPr sz="700"/>
            </a:lvl4pPr>
            <a:lvl5pPr marL="1433779" indent="0">
              <a:buNone/>
              <a:defRPr sz="700"/>
            </a:lvl5pPr>
            <a:lvl6pPr marL="1792224" indent="0">
              <a:buNone/>
              <a:defRPr sz="700"/>
            </a:lvl6pPr>
            <a:lvl7pPr marL="2150669" indent="0">
              <a:buNone/>
              <a:defRPr sz="700"/>
            </a:lvl7pPr>
            <a:lvl8pPr marL="2509114" indent="0">
              <a:buNone/>
              <a:defRPr sz="700"/>
            </a:lvl8pPr>
            <a:lvl9pPr marL="286755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FBD7-29A0-4828-BE98-9290E6A5F8F2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618E-F5AC-4AD9-BB3C-AB78D2A35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5204" y="3763804"/>
            <a:ext cx="4301490" cy="444338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05204" y="480433"/>
            <a:ext cx="4301490" cy="3226118"/>
          </a:xfrm>
        </p:spPr>
        <p:txBody>
          <a:bodyPr/>
          <a:lstStyle>
            <a:lvl1pPr marL="0" indent="0">
              <a:buNone/>
              <a:defRPr sz="2500"/>
            </a:lvl1pPr>
            <a:lvl2pPr marL="358445" indent="0">
              <a:buNone/>
              <a:defRPr sz="2200"/>
            </a:lvl2pPr>
            <a:lvl3pPr marL="716890" indent="0">
              <a:buNone/>
              <a:defRPr sz="1900"/>
            </a:lvl3pPr>
            <a:lvl4pPr marL="1075334" indent="0">
              <a:buNone/>
              <a:defRPr sz="1600"/>
            </a:lvl4pPr>
            <a:lvl5pPr marL="1433779" indent="0">
              <a:buNone/>
              <a:defRPr sz="1600"/>
            </a:lvl5pPr>
            <a:lvl6pPr marL="1792224" indent="0">
              <a:buNone/>
              <a:defRPr sz="1600"/>
            </a:lvl6pPr>
            <a:lvl7pPr marL="2150669" indent="0">
              <a:buNone/>
              <a:defRPr sz="1600"/>
            </a:lvl7pPr>
            <a:lvl8pPr marL="2509114" indent="0">
              <a:buNone/>
              <a:defRPr sz="1600"/>
            </a:lvl8pPr>
            <a:lvl9pPr marL="2867558" indent="0">
              <a:buNone/>
              <a:defRPr sz="16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5204" y="4208143"/>
            <a:ext cx="4301490" cy="631034"/>
          </a:xfrm>
        </p:spPr>
        <p:txBody>
          <a:bodyPr/>
          <a:lstStyle>
            <a:lvl1pPr marL="0" indent="0">
              <a:buNone/>
              <a:defRPr sz="1100"/>
            </a:lvl1pPr>
            <a:lvl2pPr marL="358445" indent="0">
              <a:buNone/>
              <a:defRPr sz="900"/>
            </a:lvl2pPr>
            <a:lvl3pPr marL="716890" indent="0">
              <a:buNone/>
              <a:defRPr sz="800"/>
            </a:lvl3pPr>
            <a:lvl4pPr marL="1075334" indent="0">
              <a:buNone/>
              <a:defRPr sz="700"/>
            </a:lvl4pPr>
            <a:lvl5pPr marL="1433779" indent="0">
              <a:buNone/>
              <a:defRPr sz="700"/>
            </a:lvl5pPr>
            <a:lvl6pPr marL="1792224" indent="0">
              <a:buNone/>
              <a:defRPr sz="700"/>
            </a:lvl6pPr>
            <a:lvl7pPr marL="2150669" indent="0">
              <a:buNone/>
              <a:defRPr sz="700"/>
            </a:lvl7pPr>
            <a:lvl8pPr marL="2509114" indent="0">
              <a:buNone/>
              <a:defRPr sz="700"/>
            </a:lvl8pPr>
            <a:lvl9pPr marL="286755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FBD7-29A0-4828-BE98-9290E6A5F8F2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618E-F5AC-4AD9-BB3C-AB78D2A35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458" y="215324"/>
            <a:ext cx="6452235" cy="896144"/>
          </a:xfrm>
          <a:prstGeom prst="rect">
            <a:avLst/>
          </a:prstGeom>
        </p:spPr>
        <p:txBody>
          <a:bodyPr vert="horz" lIns="71689" tIns="35844" rIns="71689" bIns="3584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8458" y="1254602"/>
            <a:ext cx="6452235" cy="3548481"/>
          </a:xfrm>
          <a:prstGeom prst="rect">
            <a:avLst/>
          </a:prstGeom>
        </p:spPr>
        <p:txBody>
          <a:bodyPr vert="horz" lIns="71689" tIns="35844" rIns="71689" bIns="3584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58457" y="4983556"/>
            <a:ext cx="1672802" cy="286268"/>
          </a:xfrm>
          <a:prstGeom prst="rect">
            <a:avLst/>
          </a:prstGeom>
        </p:spPr>
        <p:txBody>
          <a:bodyPr vert="horz" lIns="71689" tIns="35844" rIns="71689" bIns="3584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0FBD7-29A0-4828-BE98-9290E6A5F8F2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49460" y="4983556"/>
            <a:ext cx="2270231" cy="286268"/>
          </a:xfrm>
          <a:prstGeom prst="rect">
            <a:avLst/>
          </a:prstGeom>
        </p:spPr>
        <p:txBody>
          <a:bodyPr vert="horz" lIns="71689" tIns="35844" rIns="71689" bIns="35844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137891" y="4983556"/>
            <a:ext cx="1672802" cy="286268"/>
          </a:xfrm>
          <a:prstGeom prst="rect">
            <a:avLst/>
          </a:prstGeom>
        </p:spPr>
        <p:txBody>
          <a:bodyPr vert="horz" lIns="71689" tIns="35844" rIns="71689" bIns="3584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5618E-F5AC-4AD9-BB3C-AB78D2A35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71689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834" indent="-268834" algn="l" defTabSz="71689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2473" indent="-224028" algn="l" defTabSz="7168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6112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557" indent="-179222" algn="l" defTabSz="71689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3002" indent="-179222" algn="l" defTabSz="71689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1446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29891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336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46781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8445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6890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5334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3779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2224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50669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9114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67558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8 последняя поэма (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65095" y="961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9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" y="0"/>
            <a:ext cx="7163181" cy="53768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458" y="215324"/>
            <a:ext cx="6452235" cy="600899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Результати роботи: </a:t>
            </a:r>
            <a:endParaRPr lang="ru-RU" sz="2400" b="1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6081" y="5018203"/>
            <a:ext cx="821245" cy="210888"/>
          </a:xfrm>
          <a:prstGeom prst="rect">
            <a:avLst/>
          </a:prstGeom>
          <a:noFill/>
        </p:spPr>
        <p:txBody>
          <a:bodyPr wrap="none" lIns="71689" tIns="35844" rIns="71689" bIns="35844" rtlCol="0">
            <a:spAutoFit/>
          </a:bodyPr>
          <a:lstStyle/>
          <a:p>
            <a:r>
              <a:rPr lang="uk-UA" sz="900" b="1" i="1" dirty="0" err="1" smtClean="0">
                <a:latin typeface="Times New Roman" pitchFamily="18" charset="0"/>
                <a:cs typeface="Times New Roman" pitchFamily="18" charset="0"/>
              </a:rPr>
              <a:t>Березюк</a:t>
            </a:r>
            <a:r>
              <a:rPr lang="uk-UA" sz="900" b="1" i="1" dirty="0" smtClean="0">
                <a:latin typeface="Times New Roman" pitchFamily="18" charset="0"/>
                <a:cs typeface="Times New Roman" pitchFamily="18" charset="0"/>
              </a:rPr>
              <a:t> Н.Л.</a:t>
            </a:r>
            <a:endParaRPr lang="ru-RU" sz="9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037" y="1098166"/>
            <a:ext cx="1299114" cy="974335"/>
          </a:xfrm>
        </p:spPr>
      </p:pic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1430278" y="1925077"/>
            <a:ext cx="3469099" cy="772696"/>
          </a:xfrm>
          <a:prstGeom prst="homePlate">
            <a:avLst>
              <a:gd name="adj" fmla="val 126878"/>
            </a:avLst>
          </a:prstGeom>
          <a:solidFill>
            <a:schemeClr val="accent6"/>
          </a:solidFill>
          <a:ln w="25400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бережне </a:t>
            </a:r>
            <a:r>
              <a:rPr lang="uk-UA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поводження </a:t>
            </a:r>
            <a:endParaRPr lang="uk-UA" sz="18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 </a:t>
            </a:r>
            <a:r>
              <a:rPr lang="uk-UA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книгою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2648471" y="2899412"/>
            <a:ext cx="3467610" cy="811666"/>
          </a:xfrm>
          <a:prstGeom prst="homePlate">
            <a:avLst>
              <a:gd name="adj" fmla="val 126878"/>
            </a:avLst>
          </a:prstGeom>
          <a:solidFill>
            <a:srgbClr val="FF7C80"/>
          </a:solidFill>
          <a:ln w="25400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uk-UA" sz="1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самостійна </a:t>
            </a:r>
            <a:r>
              <a:rPr lang="uk-UA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робота </a:t>
            </a:r>
            <a:endParaRPr lang="uk-UA" sz="18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uk-UA" sz="1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 книгою</a:t>
            </a:r>
            <a:endParaRPr lang="ru-RU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3555634" y="3984575"/>
            <a:ext cx="3342452" cy="760130"/>
          </a:xfrm>
          <a:prstGeom prst="homePlate">
            <a:avLst>
              <a:gd name="adj" fmla="val 126878"/>
            </a:avLst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розуміння </a:t>
            </a:r>
            <a:r>
              <a:rPr lang="uk-UA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життєвих </a:t>
            </a:r>
            <a:r>
              <a:rPr lang="uk-UA" sz="1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цінностей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488231" y="975309"/>
            <a:ext cx="3312368" cy="748130"/>
          </a:xfrm>
          <a:prstGeom prst="homePlate">
            <a:avLst>
              <a:gd name="adj" fmla="val 126878"/>
            </a:avLst>
          </a:prstGeom>
          <a:solidFill>
            <a:srgbClr val="00CC66"/>
          </a:solidFill>
          <a:ln w="25400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uk-UA" sz="1800" b="1" dirty="0" smtClean="0">
                <a:solidFill>
                  <a:schemeClr val="bg1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стійкий </a:t>
            </a:r>
            <a:r>
              <a:rPr lang="uk-UA" sz="1800" b="1" dirty="0">
                <a:solidFill>
                  <a:schemeClr val="bg1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інтерес </a:t>
            </a:r>
            <a:endParaRPr lang="uk-UA" sz="1800" b="1" dirty="0" smtClean="0">
              <a:solidFill>
                <a:schemeClr val="bg1"/>
              </a:solidFill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uk-UA" sz="1800" b="1" dirty="0" smtClean="0">
                <a:solidFill>
                  <a:schemeClr val="bg1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до книги</a:t>
            </a:r>
            <a:endParaRPr lang="ru-RU" sz="1800" b="1" dirty="0">
              <a:solidFill>
                <a:schemeClr val="bg1"/>
              </a:solidFill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39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8000">
        <p14:prism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169149" cy="537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81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5000">
        <p15:prstTrans prst="origami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" y="0"/>
            <a:ext cx="7163181" cy="5376863"/>
          </a:xfrm>
          <a:prstGeom prst="rect">
            <a:avLst/>
          </a:prstGeom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176172" y="1848291"/>
            <a:ext cx="5018405" cy="1374087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Використання технології </a:t>
            </a:r>
            <a:r>
              <a:rPr lang="uk-UA" sz="36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«Читацьке гніздо»</a:t>
            </a:r>
            <a:endParaRPr lang="ru-RU" sz="3600" b="1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16078" y="616085"/>
            <a:ext cx="6093778" cy="1152541"/>
          </a:xfrm>
        </p:spPr>
        <p:txBody>
          <a:bodyPr>
            <a:noAutofit/>
          </a:bodyPr>
          <a:lstStyle/>
          <a:p>
            <a:r>
              <a:rPr lang="uk-UA" sz="1900" b="1" dirty="0">
                <a:solidFill>
                  <a:srgbClr val="320CD6"/>
                </a:solidFill>
                <a:latin typeface="Times New Roman" pitchFamily="18" charset="0"/>
                <a:cs typeface="Times New Roman" pitchFamily="18" charset="0"/>
              </a:rPr>
              <a:t>Дошкільний навчальний заклад </a:t>
            </a:r>
            <a:br>
              <a:rPr lang="uk-UA" sz="1900" b="1" dirty="0">
                <a:solidFill>
                  <a:srgbClr val="320CD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900" b="1" dirty="0">
                <a:solidFill>
                  <a:srgbClr val="320CD6"/>
                </a:solidFill>
                <a:latin typeface="Times New Roman" pitchFamily="18" charset="0"/>
                <a:cs typeface="Times New Roman" pitchFamily="18" charset="0"/>
              </a:rPr>
              <a:t>ясла-садок №1 </a:t>
            </a:r>
            <a:r>
              <a:rPr lang="uk-UA" sz="1900" b="1" dirty="0" err="1">
                <a:solidFill>
                  <a:srgbClr val="320CD6"/>
                </a:solidFill>
                <a:latin typeface="Times New Roman" pitchFamily="18" charset="0"/>
                <a:cs typeface="Times New Roman" pitchFamily="18" charset="0"/>
              </a:rPr>
              <a:t>“Ластівка”</a:t>
            </a:r>
            <a:r>
              <a:rPr lang="en-US" sz="1900" b="1" dirty="0">
                <a:solidFill>
                  <a:srgbClr val="320CD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900" b="1" dirty="0">
                <a:solidFill>
                  <a:srgbClr val="320CD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900" b="1" dirty="0">
                <a:solidFill>
                  <a:srgbClr val="320CD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900" b="1" dirty="0">
                <a:solidFill>
                  <a:srgbClr val="320CD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900" b="1" dirty="0">
              <a:solidFill>
                <a:srgbClr val="320CD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3584575" y="3591732"/>
            <a:ext cx="3218008" cy="1016213"/>
          </a:xfrm>
          <a:prstGeom prst="rect">
            <a:avLst/>
          </a:prstGeom>
        </p:spPr>
        <p:txBody>
          <a:bodyPr vert="horz" lIns="71689" tIns="35844" rIns="71689" bIns="3584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000" b="1" dirty="0">
                <a:latin typeface="Times New Roman" pitchFamily="18" charset="0"/>
                <a:cs typeface="Times New Roman" pitchFamily="18" charset="0"/>
              </a:rPr>
              <a:t>Адреса досвіду:</a:t>
            </a:r>
          </a:p>
          <a:p>
            <a:r>
              <a:rPr lang="uk-UA" sz="1000" b="1" i="1" dirty="0">
                <a:latin typeface="Times New Roman" pitchFamily="18" charset="0"/>
                <a:cs typeface="Times New Roman" pitchFamily="18" charset="0"/>
              </a:rPr>
              <a:t>Дошкільний навчальний заклад </a:t>
            </a:r>
            <a:br>
              <a:rPr lang="uk-UA" sz="1000" b="1" i="1" dirty="0">
                <a:latin typeface="Times New Roman" pitchFamily="18" charset="0"/>
                <a:cs typeface="Times New Roman" pitchFamily="18" charset="0"/>
              </a:rPr>
            </a:br>
            <a:r>
              <a:rPr lang="uk-UA" sz="1000" b="1" i="1" dirty="0">
                <a:latin typeface="Times New Roman" pitchFamily="18" charset="0"/>
                <a:cs typeface="Times New Roman" pitchFamily="18" charset="0"/>
              </a:rPr>
              <a:t>ясла-садок №1 “Ластівка”</a:t>
            </a:r>
          </a:p>
          <a:p>
            <a:r>
              <a:rPr lang="uk-UA" sz="1000" b="1" i="1" dirty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uk-UA" sz="1000" b="1" i="1" dirty="0" smtClean="0">
                <a:latin typeface="Times New Roman" pitchFamily="18" charset="0"/>
                <a:cs typeface="Times New Roman" pitchFamily="18" charset="0"/>
              </a:rPr>
              <a:t>Театральна,4</a:t>
            </a:r>
            <a:endParaRPr lang="uk-UA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000" b="1" i="1" dirty="0" err="1">
                <a:latin typeface="Times New Roman" pitchFamily="18" charset="0"/>
                <a:cs typeface="Times New Roman" pitchFamily="18" charset="0"/>
              </a:rPr>
              <a:t>м.Первомайськ</a:t>
            </a:r>
            <a:endParaRPr lang="uk-UA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000" b="1" i="1" dirty="0">
                <a:latin typeface="Times New Roman" pitchFamily="18" charset="0"/>
                <a:cs typeface="Times New Roman" pitchFamily="18" charset="0"/>
              </a:rPr>
              <a:t>Миколаївської області</a:t>
            </a:r>
          </a:p>
          <a:p>
            <a:r>
              <a:rPr lang="uk-UA" sz="1000" b="1" i="1" dirty="0">
                <a:latin typeface="Times New Roman" pitchFamily="18" charset="0"/>
                <a:cs typeface="Times New Roman" pitchFamily="18" charset="0"/>
              </a:rPr>
              <a:t>Тел. (05161) 4 -33 -08</a:t>
            </a:r>
          </a:p>
          <a:p>
            <a:r>
              <a:rPr lang="en-US" sz="1000" b="1" i="1" dirty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uk-UA" sz="10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000" b="1" i="1" dirty="0">
                <a:latin typeface="Times New Roman" pitchFamily="18" charset="0"/>
                <a:cs typeface="Times New Roman" pitchFamily="18" charset="0"/>
              </a:rPr>
              <a:t>lastivkasad@ukr.ne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900" b="1" dirty="0">
                <a:solidFill>
                  <a:srgbClr val="320CD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900" b="1" dirty="0">
                <a:solidFill>
                  <a:srgbClr val="320CD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900" b="1" dirty="0">
              <a:solidFill>
                <a:srgbClr val="320CD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01702" y="4708112"/>
            <a:ext cx="821245" cy="210888"/>
          </a:xfrm>
          <a:prstGeom prst="rect">
            <a:avLst/>
          </a:prstGeom>
          <a:noFill/>
        </p:spPr>
        <p:txBody>
          <a:bodyPr wrap="none" lIns="71689" tIns="35844" rIns="71689" bIns="35844" rtlCol="0">
            <a:spAutoFit/>
          </a:bodyPr>
          <a:lstStyle/>
          <a:p>
            <a:r>
              <a:rPr lang="uk-UA" sz="900" b="1" i="1" dirty="0" err="1" smtClean="0">
                <a:latin typeface="Times New Roman" pitchFamily="18" charset="0"/>
                <a:cs typeface="Times New Roman" pitchFamily="18" charset="0"/>
              </a:rPr>
              <a:t>Березюк</a:t>
            </a:r>
            <a:r>
              <a:rPr lang="uk-UA" sz="900" b="1" i="1" dirty="0" smtClean="0">
                <a:latin typeface="Times New Roman" pitchFamily="18" charset="0"/>
                <a:cs typeface="Times New Roman" pitchFamily="18" charset="0"/>
              </a:rPr>
              <a:t> Н.Л.</a:t>
            </a:r>
            <a:endParaRPr lang="ru-RU" sz="9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63181" cy="53768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01702" y="4708112"/>
            <a:ext cx="850099" cy="210888"/>
          </a:xfrm>
          <a:prstGeom prst="rect">
            <a:avLst/>
          </a:prstGeom>
          <a:noFill/>
        </p:spPr>
        <p:txBody>
          <a:bodyPr wrap="none" lIns="71689" tIns="35844" rIns="71689" bIns="35844" rtlCol="0">
            <a:spAutoFit/>
          </a:bodyPr>
          <a:lstStyle/>
          <a:p>
            <a:r>
              <a:rPr lang="uk-UA" sz="900" b="1" i="1" dirty="0" err="1" smtClean="0">
                <a:latin typeface="Times New Roman" pitchFamily="18" charset="0"/>
                <a:cs typeface="Times New Roman" pitchFamily="18" charset="0"/>
              </a:rPr>
              <a:t>Березюк</a:t>
            </a:r>
            <a:r>
              <a:rPr lang="uk-UA" sz="900" b="1" i="1" dirty="0" smtClean="0">
                <a:latin typeface="Times New Roman" pitchFamily="18" charset="0"/>
                <a:cs typeface="Times New Roman" pitchFamily="18" charset="0"/>
              </a:rPr>
              <a:t> Н.Л.</a:t>
            </a:r>
            <a:endParaRPr lang="ru-RU" sz="9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/>
            </a:r>
            <a:br>
              <a:rPr lang="uk-UA" sz="2000" b="1" dirty="0" smtClean="0">
                <a:solidFill>
                  <a:srgbClr val="FF0000"/>
                </a:solidFill>
              </a:rPr>
            </a:br>
            <a:r>
              <a:rPr lang="uk-UA" sz="2000" b="1" dirty="0" smtClean="0">
                <a:solidFill>
                  <a:srgbClr val="FF0000"/>
                </a:solidFill>
              </a:rPr>
              <a:t/>
            </a:r>
            <a:br>
              <a:rPr lang="uk-UA" sz="2000" b="1" dirty="0" smtClean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" name="Подзаголовок 9"/>
          <p:cNvSpPr txBox="1">
            <a:spLocks noGrp="1"/>
          </p:cNvSpPr>
          <p:nvPr>
            <p:ph type="subTitle" idx="1"/>
          </p:nvPr>
        </p:nvSpPr>
        <p:spPr>
          <a:xfrm>
            <a:off x="2986557" y="3325414"/>
            <a:ext cx="4177221" cy="1143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Березюк</a:t>
            </a:r>
            <a:r>
              <a:rPr lang="uk-UA" sz="1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Наталія Леонідівна</a:t>
            </a:r>
            <a:endParaRPr lang="uk-UA" sz="1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вихователь</a:t>
            </a:r>
            <a:endParaRPr lang="uk-UA" sz="1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Освіта: </a:t>
            </a:r>
            <a:r>
              <a:rPr lang="uk-UA" sz="1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середня спеціальна</a:t>
            </a:r>
            <a:endParaRPr lang="uk-UA" sz="1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Кваліфікація:</a:t>
            </a:r>
            <a:r>
              <a:rPr lang="uk-UA" sz="1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спеціаліст </a:t>
            </a:r>
            <a:r>
              <a:rPr lang="uk-UA" sz="1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1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Педагогічний стаж: </a:t>
            </a:r>
            <a:r>
              <a:rPr lang="uk-UA" sz="1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2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sz="12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endParaRPr lang="ru-RU" sz="1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35" y="6028571"/>
            <a:ext cx="1075510" cy="12505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7917" y="263315"/>
            <a:ext cx="1610898" cy="242539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162399" y="1200918"/>
            <a:ext cx="54503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Впровадження європейської </a:t>
            </a:r>
            <a:r>
              <a:rPr lang="uk-UA" sz="2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педагогічної </a:t>
            </a:r>
            <a:r>
              <a:rPr lang="uk-UA" sz="2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технології </a:t>
            </a:r>
            <a:r>
              <a:rPr lang="uk-UA" sz="2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«</a:t>
            </a:r>
            <a:r>
              <a:rPr lang="uk-UA" sz="2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Читацьке гніздо» </a:t>
            </a:r>
          </a:p>
          <a:p>
            <a:pPr algn="ctr"/>
            <a:r>
              <a:rPr lang="uk-UA" sz="2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як </a:t>
            </a:r>
            <a:r>
              <a:rPr lang="uk-UA" sz="2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ефективний засіб </a:t>
            </a:r>
            <a:r>
              <a:rPr lang="uk-UA" sz="2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формування </a:t>
            </a:r>
          </a:p>
          <a:p>
            <a:pPr algn="ctr"/>
            <a:r>
              <a:rPr lang="uk-UA" sz="2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художньо </a:t>
            </a:r>
            <a:r>
              <a:rPr lang="uk-UA" sz="2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– продуктивної </a:t>
            </a:r>
            <a:endParaRPr lang="uk-UA" sz="2000" b="1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uk-UA" sz="2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компетенції </a:t>
            </a:r>
            <a:r>
              <a:rPr lang="uk-UA" sz="2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дошкільників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0750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8000">
        <p15:prstTrans prst="fallOver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14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14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>
            <a:alpha val="9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7" y="0"/>
            <a:ext cx="7163181" cy="537686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86" y="312167"/>
            <a:ext cx="7143264" cy="4896687"/>
          </a:xfrm>
        </p:spPr>
        <p:txBody>
          <a:bodyPr>
            <a:normAutofit/>
          </a:bodyPr>
          <a:lstStyle/>
          <a:p>
            <a:pPr lvl="0"/>
            <a:r>
              <a:rPr lang="uk-UA" sz="20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cs typeface="Times New Roman" pitchFamily="18" charset="0"/>
              </a:rPr>
              <a:t>Завдання щодо впровадження технології «Читацьке гніздо»: </a:t>
            </a:r>
            <a:endParaRPr lang="uk-UA" sz="20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9176" y="4909616"/>
            <a:ext cx="821245" cy="210888"/>
          </a:xfrm>
          <a:prstGeom prst="rect">
            <a:avLst/>
          </a:prstGeom>
          <a:noFill/>
        </p:spPr>
        <p:txBody>
          <a:bodyPr wrap="none" lIns="71689" tIns="35844" rIns="71689" bIns="35844" rtlCol="0">
            <a:spAutoFit/>
          </a:bodyPr>
          <a:lstStyle/>
          <a:p>
            <a:r>
              <a:rPr lang="uk-UA" sz="900" b="1" i="1" dirty="0" err="1" smtClean="0">
                <a:latin typeface="Times New Roman" pitchFamily="18" charset="0"/>
                <a:cs typeface="Times New Roman" pitchFamily="18" charset="0"/>
              </a:rPr>
              <a:t>Березюк</a:t>
            </a:r>
            <a:r>
              <a:rPr lang="uk-UA" sz="900" b="1" i="1" dirty="0" smtClean="0">
                <a:latin typeface="Times New Roman" pitchFamily="18" charset="0"/>
                <a:cs typeface="Times New Roman" pitchFamily="18" charset="0"/>
              </a:rPr>
              <a:t> Н.Л.</a:t>
            </a:r>
            <a:endParaRPr lang="ru-RU" sz="9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287" y="3764467"/>
            <a:ext cx="1400751" cy="10505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620439" y="638049"/>
            <a:ext cx="3584575" cy="31185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782320" algn="l"/>
              </a:tabLst>
            </a:pPr>
            <a:r>
              <a:rPr lang="uk-UA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спільно 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</a:t>
            </a:r>
            <a:r>
              <a:rPr lang="uk-UA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дітьми та їх батьками розробити дизайн 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освітнього </a:t>
            </a:r>
            <a:r>
              <a:rPr lang="uk-UA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середовища;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782320" algn="l"/>
              </a:tabLst>
            </a:pP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побудувати освітній процес в середовищі «читацького гнізда» на засадах інтеграції;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782320" algn="l"/>
              </a:tabLst>
            </a:pP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підвищити рівень художньо – продуктивної компетенції дітей;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782320" algn="l"/>
              </a:tabLst>
            </a:pP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підвищити </a:t>
            </a:r>
            <a:r>
              <a:rPr lang="uk-UA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рівень знань та 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практичних умінь </a:t>
            </a:r>
            <a:r>
              <a:rPr lang="uk-UA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батьків.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9000">
        <p15:prstTrans prst="peelOff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3" y="0"/>
            <a:ext cx="7169150" cy="53768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893" y="416249"/>
            <a:ext cx="6230034" cy="512751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+mn-lt"/>
                <a:cs typeface="Times New Roman" panose="02020603050405020304" pitchFamily="18" charset="0"/>
              </a:rPr>
              <a:t/>
            </a:r>
            <a:br>
              <a:rPr lang="uk-UA" sz="24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+mn-lt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+mn-lt"/>
                <a:cs typeface="Times New Roman" panose="02020603050405020304" pitchFamily="18" charset="0"/>
              </a:rPr>
              <a:t/>
            </a:r>
            <a:br>
              <a:rPr lang="uk-UA" sz="24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+mn-lt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anose="02020603050405020304" pitchFamily="18" charset="0"/>
              </a:rPr>
              <a:t>Модель «Читацьке гніздо»</a:t>
            </a:r>
            <a:endParaRPr lang="ru-RU" sz="2400" b="1" dirty="0"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62261" y="4959625"/>
            <a:ext cx="822713" cy="210888"/>
          </a:xfrm>
          <a:prstGeom prst="rect">
            <a:avLst/>
          </a:prstGeom>
          <a:noFill/>
        </p:spPr>
        <p:txBody>
          <a:bodyPr wrap="square" lIns="71689" tIns="35844" rIns="71689" bIns="35844" rtlCol="0">
            <a:spAutoFit/>
          </a:bodyPr>
          <a:lstStyle/>
          <a:p>
            <a:r>
              <a:rPr lang="uk-UA" sz="900" b="1" i="1" dirty="0" err="1" smtClean="0">
                <a:latin typeface="Times New Roman" pitchFamily="18" charset="0"/>
                <a:cs typeface="Times New Roman" pitchFamily="18" charset="0"/>
              </a:rPr>
              <a:t>Березюк</a:t>
            </a:r>
            <a:r>
              <a:rPr lang="uk-UA" sz="900" b="1" i="1" dirty="0" smtClean="0">
                <a:latin typeface="Times New Roman" pitchFamily="18" charset="0"/>
                <a:cs typeface="Times New Roman" pitchFamily="18" charset="0"/>
              </a:rPr>
              <a:t> Н.Л.</a:t>
            </a:r>
            <a:endParaRPr lang="ru-RU" sz="9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модель гнізд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8" t="-545" r="12093" b="1343"/>
          <a:stretch>
            <a:fillRect/>
          </a:stretch>
        </p:blipFill>
        <p:spPr bwMode="auto">
          <a:xfrm>
            <a:off x="1459142" y="528190"/>
            <a:ext cx="4682561" cy="467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44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9000">
        <p14:ripple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6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3" y="0"/>
            <a:ext cx="7169150" cy="53768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458" y="143338"/>
            <a:ext cx="6452235" cy="896144"/>
          </a:xfrm>
        </p:spPr>
        <p:txBody>
          <a:bodyPr>
            <a:normAutofit/>
          </a:bodyPr>
          <a:lstStyle/>
          <a:p>
            <a:pPr algn="l"/>
            <a:r>
              <a:rPr lang="uk-UA" sz="2000" b="1" dirty="0" smtClean="0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  <a:cs typeface="Times New Roman" pitchFamily="18" charset="0"/>
              </a:rPr>
              <a:t>Перший елемент циклу </a:t>
            </a:r>
            <a:r>
              <a:rPr lang="uk-UA" sz="2000" b="1" dirty="0" smtClean="0">
                <a:solidFill>
                  <a:srgbClr val="0000CC"/>
                </a:solidFill>
                <a:effectLst/>
                <a:cs typeface="Times New Roman" pitchFamily="18" charset="0"/>
              </a:rPr>
              <a:t>– </a:t>
            </a:r>
            <a:br>
              <a:rPr lang="uk-UA" sz="2000" b="1" dirty="0" smtClean="0">
                <a:solidFill>
                  <a:srgbClr val="0000CC"/>
                </a:solidFill>
                <a:effectLst/>
                <a:cs typeface="Times New Roman" pitchFamily="18" charset="0"/>
              </a:rPr>
            </a:br>
            <a:r>
              <a:rPr lang="uk-UA" sz="2000" b="1" dirty="0">
                <a:solidFill>
                  <a:srgbClr val="0000CC"/>
                </a:solidFill>
                <a:effectLst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0000CC"/>
                </a:solidFill>
                <a:effectLst/>
                <a:cs typeface="Times New Roman" pitchFamily="18" charset="0"/>
              </a:rPr>
              <a:t>                                             </a:t>
            </a:r>
            <a:r>
              <a:rPr lang="uk-UA" sz="20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cs typeface="Times New Roman" pitchFamily="18" charset="0"/>
              </a:rPr>
              <a:t>створення літературного центру:</a:t>
            </a:r>
            <a:endParaRPr lang="ru-RU" sz="2000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6081" y="5018203"/>
            <a:ext cx="821245" cy="210888"/>
          </a:xfrm>
          <a:prstGeom prst="rect">
            <a:avLst/>
          </a:prstGeom>
          <a:noFill/>
        </p:spPr>
        <p:txBody>
          <a:bodyPr wrap="none" lIns="71689" tIns="35844" rIns="71689" bIns="35844" rtlCol="0">
            <a:spAutoFit/>
          </a:bodyPr>
          <a:lstStyle/>
          <a:p>
            <a:r>
              <a:rPr lang="uk-UA" sz="900" b="1" i="1" dirty="0" err="1" smtClean="0">
                <a:latin typeface="Times New Roman" pitchFamily="18" charset="0"/>
                <a:cs typeface="Times New Roman" pitchFamily="18" charset="0"/>
              </a:rPr>
              <a:t>Березюк</a:t>
            </a:r>
            <a:r>
              <a:rPr lang="uk-UA" sz="900" b="1" i="1" dirty="0" smtClean="0">
                <a:latin typeface="Times New Roman" pitchFamily="18" charset="0"/>
                <a:cs typeface="Times New Roman" pitchFamily="18" charset="0"/>
              </a:rPr>
              <a:t> Н.Л.</a:t>
            </a:r>
            <a:endParaRPr lang="ru-RU" sz="9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83399" y="-3127367"/>
            <a:ext cx="3584575" cy="23221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Результатом роботи над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першим елементом циклу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стало творче освітнє середовище, яке ми назвали літературним центром. Він містить куточок книги, читацьку міні-залу та театрально-ігрову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міні-студію.</a:t>
            </a:r>
            <a:endParaRPr lang="ru-RU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куточок книги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читацька міні-зала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(демонстраційна дошка,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столик, диван, подушечки,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килимки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театрально – ігровій міні – 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студії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48936" y="724083"/>
            <a:ext cx="1857965" cy="497725"/>
          </a:xfrm>
          <a:prstGeom prst="wedgeRoundRectCallout">
            <a:avLst>
              <a:gd name="adj1" fmla="val -19339"/>
              <a:gd name="adj2" fmla="val 126369"/>
              <a:gd name="adj3" fmla="val 16667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tx1"/>
                </a:solidFill>
              </a:rPr>
              <a:t>к</a:t>
            </a:r>
            <a:r>
              <a:rPr lang="uk-UA" sz="1600" b="1" dirty="0" smtClean="0">
                <a:solidFill>
                  <a:schemeClr val="tx1"/>
                </a:solidFill>
              </a:rPr>
              <a:t>уточок книги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685747" y="1066963"/>
            <a:ext cx="1944216" cy="537212"/>
          </a:xfrm>
          <a:prstGeom prst="wedgeRoundRectCallout">
            <a:avLst>
              <a:gd name="adj1" fmla="val -19339"/>
              <a:gd name="adj2" fmla="val 126369"/>
              <a:gd name="adj3" fmla="val 16667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b="1" dirty="0">
                <a:solidFill>
                  <a:schemeClr val="tx1"/>
                </a:solidFill>
              </a:rPr>
              <a:t>ч</a:t>
            </a:r>
            <a:r>
              <a:rPr lang="uk-UA" sz="1600" b="1" dirty="0" smtClean="0">
                <a:solidFill>
                  <a:schemeClr val="tx1"/>
                </a:solidFill>
              </a:rPr>
              <a:t>итацька міні -зала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4528778" y="2112367"/>
            <a:ext cx="2307363" cy="559971"/>
          </a:xfrm>
          <a:prstGeom prst="wedgeRoundRectCallout">
            <a:avLst>
              <a:gd name="adj1" fmla="val -19339"/>
              <a:gd name="adj2" fmla="val 126369"/>
              <a:gd name="adj3" fmla="val 16667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b="1" dirty="0">
                <a:solidFill>
                  <a:schemeClr val="tx1"/>
                </a:solidFill>
              </a:rPr>
              <a:t>т</a:t>
            </a:r>
            <a:r>
              <a:rPr lang="uk-UA" sz="1600" b="1" dirty="0" smtClean="0">
                <a:solidFill>
                  <a:schemeClr val="tx1"/>
                </a:solidFill>
              </a:rPr>
              <a:t>еатрально – ігрова</a:t>
            </a:r>
          </a:p>
          <a:p>
            <a:r>
              <a:rPr lang="uk-UA" sz="1600" b="1" dirty="0" smtClean="0">
                <a:solidFill>
                  <a:schemeClr val="tx1"/>
                </a:solidFill>
              </a:rPr>
              <a:t> міні - студія </a:t>
            </a:r>
            <a:endParaRPr lang="ru-RU" sz="1600" b="1" dirty="0"/>
          </a:p>
        </p:txBody>
      </p:sp>
      <p:pic>
        <p:nvPicPr>
          <p:cNvPr id="11" name="Объект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64" y="1040382"/>
            <a:ext cx="1155655" cy="866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4885" y="2112367"/>
            <a:ext cx="1985096" cy="1488822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603" y="3206437"/>
            <a:ext cx="2021274" cy="1515956"/>
          </a:xfrm>
          <a:prstGeom prst="rect">
            <a:avLst/>
          </a:prstGeom>
          <a:ln w="28575">
            <a:solidFill>
              <a:srgbClr val="66FFFF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1" y="1689686"/>
            <a:ext cx="1987361" cy="1490521"/>
          </a:xfrm>
          <a:prstGeom prst="rect">
            <a:avLst/>
          </a:prstGeom>
          <a:ln w="28575">
            <a:solidFill>
              <a:srgbClr val="66FFFF"/>
            </a:solidFill>
          </a:ln>
        </p:spPr>
      </p:pic>
    </p:spTree>
    <p:extLst>
      <p:ext uri="{BB962C8B-B14F-4D97-AF65-F5344CB8AC3E}">
        <p14:creationId xmlns:p14="http://schemas.microsoft.com/office/powerpoint/2010/main" val="1846205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8000">
        <p15:prstTrans prst="wind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69150" cy="53768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215" y="56055"/>
            <a:ext cx="6444125" cy="722963"/>
          </a:xfrm>
        </p:spPr>
        <p:txBody>
          <a:bodyPr>
            <a:noAutofit/>
          </a:bodyPr>
          <a:lstStyle/>
          <a:p>
            <a:pPr algn="l"/>
            <a:r>
              <a:rPr lang="uk-UA" sz="2000" b="1" dirty="0" smtClean="0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  <a:cs typeface="Times New Roman" pitchFamily="18" charset="0"/>
              </a:rPr>
              <a:t>Другий </a:t>
            </a:r>
            <a:r>
              <a:rPr lang="uk-UA" sz="2000" b="1" dirty="0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  <a:cs typeface="Times New Roman" pitchFamily="18" charset="0"/>
              </a:rPr>
              <a:t>елемент циклу </a:t>
            </a:r>
            <a:r>
              <a:rPr lang="uk-UA" sz="2000" b="1" dirty="0" smtClean="0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  <a:cs typeface="Times New Roman" pitchFamily="18" charset="0"/>
              </a:rPr>
              <a:t>–</a:t>
            </a:r>
            <a:br>
              <a:rPr lang="uk-UA" sz="2000" b="1" dirty="0" smtClean="0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  <a:cs typeface="Times New Roman" pitchFamily="18" charset="0"/>
              </a:rPr>
              <a:t>                                        </a:t>
            </a:r>
            <a:r>
              <a:rPr lang="uk-UA" sz="20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cs typeface="Times New Roman" pitchFamily="18" charset="0"/>
              </a:rPr>
              <a:t>організація інтегрованої діяльності:</a:t>
            </a:r>
            <a:endParaRPr lang="ru-RU" sz="2000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22" y="716128"/>
            <a:ext cx="5710329" cy="467104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02173" y="1887236"/>
            <a:ext cx="2620542" cy="106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782320" algn="l"/>
              </a:tabLst>
            </a:pPr>
            <a:endParaRPr lang="uk-UA" sz="11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782320" algn="l"/>
              </a:tabLst>
            </a:pPr>
            <a:r>
              <a:rPr lang="uk-UA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lang="uk-UA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рганізація освітнього процесу в «читацькому гнізді» на основі різних видів дитячої діяльності;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02173" y="3051652"/>
            <a:ext cx="2620542" cy="1278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782320" algn="l"/>
              </a:tabLst>
            </a:pPr>
            <a:endParaRPr lang="uk-UA" sz="1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782320" algn="l"/>
              </a:tabLst>
            </a:pPr>
            <a:r>
              <a:rPr lang="uk-UA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  <a:r>
              <a:rPr lang="uk-UA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озробка орієнтовного перспективного планування освітньої діяльності в «</a:t>
            </a:r>
            <a:r>
              <a:rPr lang="uk-UA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</a:t>
            </a:r>
            <a:r>
              <a:rPr lang="uk-UA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итацькому гнізді»;</a:t>
            </a:r>
            <a:endParaRPr lang="ru-RU" sz="1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04544" y="1504849"/>
            <a:ext cx="2611602" cy="1118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782320" algn="l"/>
              </a:tabLst>
            </a:pPr>
            <a:endParaRPr lang="uk-UA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782320" algn="l"/>
              </a:tabLst>
            </a:pPr>
            <a:r>
              <a:rPr lang="uk-UA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проведення «Книжкових зустрічей», годин оповідача, спілкування з місцевими поетами тощо;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04544" y="2992863"/>
            <a:ext cx="2755619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782320" algn="l"/>
              </a:tabLst>
            </a:pPr>
            <a:r>
              <a:rPr lang="uk-UA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uk-UA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икористання педагогічних </a:t>
            </a:r>
            <a:r>
              <a:rPr lang="uk-UA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технологій: </a:t>
            </a:r>
            <a:r>
              <a:rPr lang="uk-UA" sz="11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сторітеллінгу</a:t>
            </a:r>
            <a:r>
              <a:rPr lang="uk-UA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ТРВЗ, </a:t>
            </a:r>
            <a:r>
              <a:rPr lang="uk-UA" sz="11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Проппа</a:t>
            </a:r>
            <a:r>
              <a:rPr lang="uk-UA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uk-UA" sz="11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Фесюкової</a:t>
            </a:r>
            <a:r>
              <a:rPr lang="uk-UA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Сухомлинського.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33585" y="3184182"/>
            <a:ext cx="2488664" cy="283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782320" algn="l"/>
              </a:tabLst>
            </a:pPr>
            <a:r>
              <a:rPr lang="uk-UA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</a:t>
            </a:r>
            <a:endParaRPr lang="uk-UA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9614" y="4985838"/>
            <a:ext cx="821245" cy="210888"/>
          </a:xfrm>
          <a:prstGeom prst="rect">
            <a:avLst/>
          </a:prstGeom>
          <a:noFill/>
        </p:spPr>
        <p:txBody>
          <a:bodyPr wrap="none" lIns="71689" tIns="35844" rIns="71689" bIns="35844" rtlCol="0">
            <a:spAutoFit/>
          </a:bodyPr>
          <a:lstStyle/>
          <a:p>
            <a:r>
              <a:rPr lang="uk-UA" sz="900" b="1" i="1" dirty="0" err="1" smtClean="0">
                <a:effectLst>
                  <a:glow rad="228600">
                    <a:srgbClr val="FFFFCC"/>
                  </a:glow>
                </a:effectLst>
                <a:latin typeface="Times New Roman" pitchFamily="18" charset="0"/>
                <a:cs typeface="Times New Roman" pitchFamily="18" charset="0"/>
              </a:rPr>
              <a:t>Березюк</a:t>
            </a:r>
            <a:r>
              <a:rPr lang="uk-UA" sz="900" b="1" i="1" dirty="0" smtClean="0">
                <a:effectLst>
                  <a:glow rad="228600">
                    <a:srgbClr val="FFFFCC"/>
                  </a:glow>
                </a:effectLst>
                <a:latin typeface="Times New Roman" pitchFamily="18" charset="0"/>
                <a:cs typeface="Times New Roman" pitchFamily="18" charset="0"/>
              </a:rPr>
              <a:t> Н.Л.</a:t>
            </a:r>
            <a:endParaRPr lang="ru-RU" sz="900" b="1" i="1" dirty="0">
              <a:effectLst>
                <a:glow rad="228600">
                  <a:srgbClr val="FFFFCC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3585" y="1439093"/>
            <a:ext cx="2485986" cy="287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>
              <a:solidFill>
                <a:srgbClr val="00CC00"/>
              </a:solidFill>
              <a:effectLst>
                <a:glow rad="228600">
                  <a:srgbClr val="FFFFFF">
                    <a:alpha val="40000"/>
                  </a:srgbClr>
                </a:glo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06282" y="168310"/>
            <a:ext cx="2352144" cy="350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endParaRPr lang="ru-RU" sz="1600" b="1" dirty="0">
              <a:solidFill>
                <a:srgbClr val="00CC00"/>
              </a:solidFill>
              <a:effectLst>
                <a:glow rad="127000">
                  <a:srgbClr val="FFFFFF"/>
                </a:glo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33585" y="1068648"/>
            <a:ext cx="5241605" cy="348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uk-UA" sz="2800" dirty="0" smtClean="0"/>
              <a:t>  </a:t>
            </a:r>
            <a:r>
              <a:rPr lang="uk-UA" sz="2800" b="1" dirty="0" smtClean="0">
                <a:ln>
                  <a:solidFill>
                    <a:srgbClr val="FFFF66"/>
                  </a:solidFill>
                </a:ln>
                <a:solidFill>
                  <a:srgbClr val="FFC000"/>
                </a:solidFill>
                <a:effectLst/>
              </a:rPr>
              <a:t>Книга</a:t>
            </a:r>
            <a:r>
              <a:rPr lang="uk-UA" sz="2800" b="1" dirty="0" smtClean="0">
                <a:ln>
                  <a:solidFill>
                    <a:srgbClr val="FFC000"/>
                  </a:solidFill>
                </a:ln>
                <a:solidFill>
                  <a:srgbClr val="FFFF66"/>
                </a:solidFill>
                <a:effectLst/>
              </a:rPr>
              <a:t> </a:t>
            </a:r>
            <a:r>
              <a:rPr lang="uk-UA" sz="2800" b="1" dirty="0" smtClean="0">
                <a:solidFill>
                  <a:srgbClr val="7030A0"/>
                </a:solidFill>
                <a:effectLst/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  <a:effectLst/>
              </a:rPr>
              <a:t>     </a:t>
            </a:r>
            <a:r>
              <a:rPr lang="uk-UA" sz="1800" b="1" dirty="0" smtClean="0">
                <a:ln>
                  <a:solidFill>
                    <a:srgbClr val="66FF33"/>
                  </a:solidFill>
                </a:ln>
                <a:solidFill>
                  <a:srgbClr val="008000"/>
                </a:solidFill>
                <a:effectLst/>
              </a:rPr>
              <a:t>як                інтегрувальний чинник </a:t>
            </a:r>
            <a:endParaRPr lang="ru-RU" sz="1800" b="1" dirty="0">
              <a:ln>
                <a:solidFill>
                  <a:srgbClr val="66FF33"/>
                </a:solidFill>
              </a:ln>
              <a:solidFill>
                <a:srgbClr val="008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51784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8000">
        <p15:prstTrans prst="pageCurlDouble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1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9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6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4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169149" cy="53768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389" y="345504"/>
            <a:ext cx="6452235" cy="564563"/>
          </a:xfrm>
        </p:spPr>
        <p:txBody>
          <a:bodyPr>
            <a:noAutofit/>
          </a:bodyPr>
          <a:lstStyle/>
          <a:p>
            <a:pPr algn="l"/>
            <a:r>
              <a:rPr lang="uk-UA" sz="2000" b="1" dirty="0" smtClean="0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  <a:cs typeface="Times New Roman" pitchFamily="18" charset="0"/>
              </a:rPr>
              <a:t>Третій </a:t>
            </a:r>
            <a:r>
              <a:rPr lang="uk-UA" sz="2000" b="1" dirty="0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  <a:cs typeface="Times New Roman" pitchFamily="18" charset="0"/>
              </a:rPr>
              <a:t>елемент циклу – </a:t>
            </a:r>
            <a:br>
              <a:rPr lang="uk-UA" sz="2000" b="1" dirty="0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  <a:cs typeface="Times New Roman" pitchFamily="18" charset="0"/>
              </a:rPr>
            </a:br>
            <a:r>
              <a:rPr lang="uk-UA" sz="2000" b="1" dirty="0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  <a:cs typeface="Times New Roman" pitchFamily="18" charset="0"/>
              </a:rPr>
              <a:t>                                              </a:t>
            </a:r>
            <a:r>
              <a:rPr lang="uk-UA" sz="20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cs typeface="Times New Roman" pitchFamily="18" charset="0"/>
              </a:rPr>
              <a:t>самостійна робота з книгою:</a:t>
            </a:r>
            <a:endParaRPr lang="ru-RU" sz="2000" b="1" dirty="0">
              <a:solidFill>
                <a:srgbClr val="0000CC"/>
              </a:solidFill>
              <a:effectLst>
                <a:glow rad="1270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768497278"/>
              </p:ext>
            </p:extLst>
          </p:nvPr>
        </p:nvGraphicFramePr>
        <p:xfrm>
          <a:off x="1345998" y="825374"/>
          <a:ext cx="4779433" cy="3186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116081" y="5018203"/>
            <a:ext cx="821245" cy="210888"/>
          </a:xfrm>
          <a:prstGeom prst="rect">
            <a:avLst/>
          </a:prstGeom>
          <a:noFill/>
        </p:spPr>
        <p:txBody>
          <a:bodyPr wrap="none" lIns="71689" tIns="35844" rIns="71689" bIns="35844" rtlCol="0">
            <a:spAutoFit/>
          </a:bodyPr>
          <a:lstStyle/>
          <a:p>
            <a:r>
              <a:rPr lang="uk-UA" sz="900" b="1" i="1" dirty="0" err="1" smtClean="0">
                <a:latin typeface="Times New Roman" pitchFamily="18" charset="0"/>
                <a:cs typeface="Times New Roman" pitchFamily="18" charset="0"/>
              </a:rPr>
              <a:t>Березюк</a:t>
            </a:r>
            <a:r>
              <a:rPr lang="uk-UA" sz="900" b="1" i="1" dirty="0" smtClean="0">
                <a:latin typeface="Times New Roman" pitchFamily="18" charset="0"/>
                <a:cs typeface="Times New Roman" pitchFamily="18" charset="0"/>
              </a:rPr>
              <a:t> Н.Л.</a:t>
            </a:r>
            <a:endParaRPr lang="ru-RU" sz="9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146364" y="1716236"/>
            <a:ext cx="2112944" cy="1089922"/>
          </a:xfrm>
          <a:prstGeom prst="wave">
            <a:avLst/>
          </a:prstGeom>
          <a:solidFill>
            <a:srgbClr val="FF9933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/>
              <a:t>п</a:t>
            </a:r>
            <a:r>
              <a:rPr lang="uk-UA" sz="1600" b="1" dirty="0" smtClean="0"/>
              <a:t>раця в читацькій залі</a:t>
            </a:r>
            <a:endParaRPr lang="ru-RU" sz="1600" b="1" dirty="0"/>
          </a:p>
        </p:txBody>
      </p:sp>
      <p:sp>
        <p:nvSpPr>
          <p:cNvPr id="9" name="Волна 8"/>
          <p:cNvSpPr/>
          <p:nvPr/>
        </p:nvSpPr>
        <p:spPr>
          <a:xfrm>
            <a:off x="4535981" y="1754472"/>
            <a:ext cx="2390278" cy="1175902"/>
          </a:xfrm>
          <a:prstGeom prst="wave">
            <a:avLst/>
          </a:prstGeom>
          <a:solidFill>
            <a:schemeClr val="accent3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/>
              <a:t>т</a:t>
            </a:r>
            <a:r>
              <a:rPr lang="uk-UA" sz="1600" b="1" dirty="0" smtClean="0"/>
              <a:t>ематичні книжкові виставки</a:t>
            </a:r>
            <a:endParaRPr lang="ru-RU" sz="1600" b="1" dirty="0"/>
          </a:p>
        </p:txBody>
      </p:sp>
      <p:sp>
        <p:nvSpPr>
          <p:cNvPr id="10" name="Волна 9"/>
          <p:cNvSpPr/>
          <p:nvPr/>
        </p:nvSpPr>
        <p:spPr>
          <a:xfrm>
            <a:off x="2277042" y="3314422"/>
            <a:ext cx="2340259" cy="1090441"/>
          </a:xfrm>
          <a:prstGeom prst="wave">
            <a:avLst/>
          </a:prstGeom>
          <a:solidFill>
            <a:srgbClr val="FF505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/>
              <a:t>в</a:t>
            </a:r>
            <a:r>
              <a:rPr lang="uk-UA" sz="1600" b="1" dirty="0" smtClean="0"/>
              <a:t>ласні сценарії</a:t>
            </a:r>
            <a:endParaRPr lang="ru-RU" sz="1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078" y="1278480"/>
            <a:ext cx="1879933" cy="140995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52756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ageCurlDouble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" y="1"/>
            <a:ext cx="7169150" cy="5376863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60238" y="1"/>
            <a:ext cx="6267905" cy="567244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0000CC"/>
                </a:solidFill>
                <a:latin typeface="+mn-lt"/>
              </a:rPr>
              <a:t>Робота з батьками: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2896" y="4992687"/>
            <a:ext cx="1018127" cy="210888"/>
          </a:xfrm>
          <a:prstGeom prst="rect">
            <a:avLst/>
          </a:prstGeom>
          <a:noFill/>
        </p:spPr>
        <p:txBody>
          <a:bodyPr wrap="square" lIns="71689" tIns="35844" rIns="71689" bIns="35844" rtlCol="0">
            <a:spAutoFit/>
          </a:bodyPr>
          <a:lstStyle/>
          <a:p>
            <a:r>
              <a:rPr lang="uk-UA" sz="900" b="1" i="1" dirty="0" err="1" smtClean="0">
                <a:latin typeface="Times New Roman" pitchFamily="18" charset="0"/>
                <a:cs typeface="Times New Roman" pitchFamily="18" charset="0"/>
              </a:rPr>
              <a:t>Березюк</a:t>
            </a:r>
            <a:r>
              <a:rPr lang="uk-UA" sz="900" b="1" i="1" dirty="0" smtClean="0">
                <a:latin typeface="Times New Roman" pitchFamily="18" charset="0"/>
                <a:cs typeface="Times New Roman" pitchFamily="18" charset="0"/>
              </a:rPr>
              <a:t> Н.Л.</a:t>
            </a:r>
            <a:endParaRPr lang="ru-RU" sz="9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3172" y="1466648"/>
            <a:ext cx="1368152" cy="1387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36303" y="3912567"/>
            <a:ext cx="2088231" cy="1291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76463" y="1095673"/>
            <a:ext cx="2049755" cy="1448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28038" y="2544415"/>
            <a:ext cx="1243921" cy="1387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96" y="449816"/>
            <a:ext cx="5676061" cy="50516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360" y="2872279"/>
            <a:ext cx="2184406" cy="22564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377" y="2252840"/>
            <a:ext cx="2425114" cy="264811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97" y="396368"/>
            <a:ext cx="1851866" cy="253294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020" y="351649"/>
            <a:ext cx="2297539" cy="2508807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694190" y="1033548"/>
            <a:ext cx="11017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створення книжок-саморобок, </a:t>
            </a:r>
            <a:r>
              <a:rPr lang="uk-UA" b="1" dirty="0" err="1">
                <a:solidFill>
                  <a:srgbClr val="FFFF00"/>
                </a:solidFill>
              </a:rPr>
              <a:t>закладинок</a:t>
            </a:r>
            <a:r>
              <a:rPr lang="uk-UA" b="1" dirty="0">
                <a:solidFill>
                  <a:srgbClr val="FFFF00"/>
                </a:solidFill>
              </a:rPr>
              <a:t> для книг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180682" y="3645163"/>
            <a:ext cx="12858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FFFFFF"/>
                </a:solidFill>
              </a:rPr>
              <a:t>участь у проведенні свят, розваг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807435" y="1086577"/>
            <a:ext cx="10788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мобільна батьківська поличка</a:t>
            </a:r>
            <a:endParaRPr lang="ru-RU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282121" y="2994158"/>
            <a:ext cx="12459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3333CC"/>
                </a:solidFill>
              </a:rPr>
              <a:t>пошив елементів костюмів героїв казок </a:t>
            </a:r>
            <a:endParaRPr lang="ru-RU" b="1" dirty="0">
              <a:solidFill>
                <a:srgbClr val="3333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247702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4|2.2|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4.2|2.2|1.2|0.9|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1916</TotalTime>
  <Words>316</Words>
  <Application>Microsoft Office PowerPoint</Application>
  <PresentationFormat>B5 (ISO) (176x250 мм)</PresentationFormat>
  <Paragraphs>74</Paragraphs>
  <Slides>11</Slides>
  <Notes>3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 Math</vt:lpstr>
      <vt:lpstr>Monotype Corsiva</vt:lpstr>
      <vt:lpstr>Times New Roman</vt:lpstr>
      <vt:lpstr>Verdana</vt:lpstr>
      <vt:lpstr>Wingdings</vt:lpstr>
      <vt:lpstr>Тема Office</vt:lpstr>
      <vt:lpstr>Презентация PowerPoint</vt:lpstr>
      <vt:lpstr>Дошкільний навчальний заклад  ясла-садок №1 “Ластівка”  </vt:lpstr>
      <vt:lpstr>   </vt:lpstr>
      <vt:lpstr>Презентация PowerPoint</vt:lpstr>
      <vt:lpstr>  Модель «Читацьке гніздо»</vt:lpstr>
      <vt:lpstr>Перший елемент циклу –                                                створення літературного центру:</vt:lpstr>
      <vt:lpstr>Другий елемент циклу –                                         організація інтегрованої діяльності:</vt:lpstr>
      <vt:lpstr>Третій елемент циклу –                                                самостійна робота з книгою:</vt:lpstr>
      <vt:lpstr>Робота з батьками:</vt:lpstr>
      <vt:lpstr>Результати роботи: 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Acer</cp:lastModifiedBy>
  <cp:revision>267</cp:revision>
  <cp:lastPrinted>2016-04-15T07:30:39Z</cp:lastPrinted>
  <dcterms:created xsi:type="dcterms:W3CDTF">2012-03-13T08:30:24Z</dcterms:created>
  <dcterms:modified xsi:type="dcterms:W3CDTF">2018-04-11T05:47:02Z</dcterms:modified>
</cp:coreProperties>
</file>